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314" r:id="rId4"/>
    <p:sldId id="319" r:id="rId5"/>
    <p:sldId id="320" r:id="rId6"/>
    <p:sldId id="313" r:id="rId7"/>
    <p:sldId id="315" r:id="rId8"/>
    <p:sldId id="317" r:id="rId9"/>
    <p:sldId id="318" r:id="rId10"/>
    <p:sldId id="316" r:id="rId11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9DAB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1" autoAdjust="0"/>
    <p:restoredTop sz="94688" autoAdjust="0"/>
  </p:normalViewPr>
  <p:slideViewPr>
    <p:cSldViewPr>
      <p:cViewPr varScale="1">
        <p:scale>
          <a:sx n="93" d="100"/>
          <a:sy n="93" d="100"/>
        </p:scale>
        <p:origin x="10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8666A641-4ABF-4537-842B-134413AD9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900C382-5023-430D-A7B6-CAF6E2149A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fld id="{2DF1F83B-EF2D-4160-8520-5F0C788E84DC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CEB8BDA4-12A8-4852-86F0-18ED3444C6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518AEA37-1765-4475-B44E-5765BF1B8E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fld id="{17DC5EB4-0866-4898-AF0D-EE5274A2CF0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D4089C4-EFF0-4224-A211-98EFBD2B6B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789D761-8546-4331-91B8-0C22F24A8E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fld id="{477BFCBC-3044-474C-B33D-05F0315F88C3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BDCA536A-A75D-419F-BD85-5E741303287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9B97B22D-62AA-4E5D-B11C-E3F6C5CF16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83796F5B-E41A-4FBF-B5F1-AC4C0804CF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6BBDD2A7-1FF2-43C1-8A2A-741433D518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fld id="{CA3885DA-9A43-4E88-9A0B-4673E54363D1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18F4EE-DE9D-475D-B8F3-834A1C79DA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72CEEF0-0E0A-44BE-8FC5-1085A627DA90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30199508-1B46-4742-B235-EB7EE49309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601D0B6-0DBD-4376-8796-98AC2D1C81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2922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1568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1566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4274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F7AF44-CCCE-41CB-9636-A81205A692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27B153E-559E-4A1F-8143-BEA1051BD0B9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711260E-949D-42DD-A06B-DE7416FAA2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CB7A8A3D-4EEB-40E2-8A0A-CB79E04B2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190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7786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6544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8DE596-D090-4E23-9F1C-8DB9BBB0B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31E1B8-0E03-4B47-8886-9ECE4B08A8F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2D093F-2BB9-4116-B5B8-FFE11436F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63051C0-0B0E-4965-BABC-338C687CE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27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C8AF-99DB-4A8D-AACE-721B2C97DA1C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E41E5-CC79-4CD6-B648-4FFA835C4DF8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178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812F-78C7-4AEF-9FA7-3E35C32FD621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FDB-3713-426E-BFE9-88F30D5A612A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109526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812F-78C7-4AEF-9FA7-3E35C32FD621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FDB-3713-426E-BFE9-88F30D5A612A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414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812F-78C7-4AEF-9FA7-3E35C32FD621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FDB-3713-426E-BFE9-88F30D5A612A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244670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812F-78C7-4AEF-9FA7-3E35C32FD621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FDB-3713-426E-BFE9-88F30D5A612A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33932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812F-78C7-4AEF-9FA7-3E35C32FD621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FDB-3713-426E-BFE9-88F30D5A612A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087886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3207-557C-436B-8AF2-EE7CB932099C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23FE-C1EB-4F0D-9471-E53E364B591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0896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550-A0A7-4CC5-AFB2-18D1E7238425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A5D-BEC2-42DE-8F31-10A7100DB43F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5321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25E6-6B1A-40A0-8416-2DC76BEAA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BE5CD-0149-4FD9-9A56-776ADDD1148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15F65F-4D29-43BC-88F1-0ED438F38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3E5BD-3D15-4829-9378-1578D0CB6F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6323D09-7111-4BFC-B3BD-6C2EFB7FCDC5}" type="datetime1">
              <a:rPr lang="ja-JP" altLang="en-US"/>
              <a:pPr/>
              <a:t>2024/9/5</a:t>
            </a:fld>
            <a:endParaRPr lang="en-US" altLang="ja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77145-CB86-48C3-BEE8-3C686F4D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F3281-E493-4B16-8F35-F92DE939B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658912C-4460-489C-99AF-23BD9A223E9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745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B87F-456A-435D-B813-0589D1065B89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5BDF-CF91-481E-A674-402FD13356DD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663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612-C359-471A-8712-1EB138595F69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7450-5BD0-4FC0-8E04-59469B7681E6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496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0D67-720E-4C43-BD47-DE1096F8B3BB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065B-1B8D-4AAD-B123-5390551AB3B9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123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E78C-BDEE-41A5-98B3-FA571A65532F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CF3E-E36D-4229-AEAE-9D3A3629E17E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14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52F5E-1C62-455E-AFAA-AC99C79FF5B7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7B1-FC3C-4B1D-A497-227D2929D718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00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449C-FBD7-4136-9CED-782C8FCE2BFC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1D20-AD12-4961-AEC3-1E1F2351D4AE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846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86DA-C5DE-48E1-BC71-763744A64931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5783-4A7E-4CBF-AE20-191BE2F9C1F4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546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7B59-9496-41C4-A4D0-59881435D63B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95050-3507-47F5-BCA8-BB93AE18EEF4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335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12F-78C7-4AEF-9FA7-3E35C32FD621}" type="datetime1">
              <a:rPr lang="ja-JP" altLang="en-US" smtClean="0"/>
              <a:pPr/>
              <a:t>2024/9/5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0BDFDB-3713-426E-BFE9-88F30D5A612A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006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  <p:sldLayoutId id="214748393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s-solves.co.j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jpg"/><Relationship Id="rId3" Type="http://schemas.openxmlformats.org/officeDocument/2006/relationships/hyperlink" Target="http://toranoko.com/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11" Type="http://schemas.openxmlformats.org/officeDocument/2006/relationships/image" Target="../media/image11.jpg"/><Relationship Id="rId5" Type="http://schemas.openxmlformats.org/officeDocument/2006/relationships/image" Target="../media/image5.gif"/><Relationship Id="rId15" Type="http://schemas.openxmlformats.org/officeDocument/2006/relationships/image" Target="../media/image14.pn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13">
            <a:extLst>
              <a:ext uri="{FF2B5EF4-FFF2-40B4-BE49-F238E27FC236}">
                <a16:creationId xmlns:a16="http://schemas.microsoft.com/office/drawing/2014/main" id="{CD558E85-6D69-464D-A4C0-769C6EACD9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　</a:t>
            </a:r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3B471A31-CC2A-4BF9-A6E7-A5524BDC5A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41978" y="3779766"/>
            <a:ext cx="6195314" cy="146714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200" u="sng" dirty="0">
                <a:solidFill>
                  <a:schemeClr val="tx2">
                    <a:lumMod val="50000"/>
                  </a:schemeClr>
                </a:solidFill>
              </a:rPr>
              <a:t>会社概要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200" u="sng" dirty="0">
                <a:solidFill>
                  <a:schemeClr val="tx2">
                    <a:lumMod val="50000"/>
                  </a:schemeClr>
                </a:solidFill>
              </a:rPr>
              <a:t>エイエヌエス・ソルブズ株式会社</a:t>
            </a:r>
          </a:p>
          <a:p>
            <a:pPr eaLnBrk="1" hangingPunct="1">
              <a:lnSpc>
                <a:spcPct val="90000"/>
              </a:lnSpc>
            </a:pPr>
            <a:endParaRPr lang="en-US" altLang="ja-JP" sz="2200" u="sng" dirty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200" dirty="0">
                <a:solidFill>
                  <a:schemeClr val="tx2">
                    <a:lumMod val="50000"/>
                  </a:schemeClr>
                </a:solidFill>
              </a:rPr>
              <a:t>2024</a:t>
            </a:r>
            <a:r>
              <a:rPr lang="ja-JP" altLang="en-US" sz="2200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sz="2200" dirty="0">
                <a:solidFill>
                  <a:schemeClr val="tx2">
                    <a:lumMod val="50000"/>
                  </a:schemeClr>
                </a:solidFill>
              </a:rPr>
              <a:t>09</a:t>
            </a:r>
            <a:r>
              <a:rPr lang="ja-JP" altLang="en-US" sz="2200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sz="2200" dirty="0">
                <a:solidFill>
                  <a:schemeClr val="tx2">
                    <a:lumMod val="50000"/>
                  </a:schemeClr>
                </a:solidFill>
              </a:rPr>
              <a:t>05</a:t>
            </a:r>
            <a:r>
              <a:rPr lang="ja-JP" altLang="en-US" sz="2200" dirty="0">
                <a:solidFill>
                  <a:schemeClr val="tx2">
                    <a:lumMod val="50000"/>
                  </a:schemeClr>
                </a:solidFill>
              </a:rPr>
              <a:t>日</a:t>
            </a:r>
            <a:endParaRPr lang="ja-JP" altLang="en-US" sz="2200" u="sng" dirty="0">
              <a:solidFill>
                <a:schemeClr val="tx2">
                  <a:lumMod val="50000"/>
                </a:schemeClr>
              </a:solidFill>
              <a:latin typeface="Estrangelo Edessa" pitchFamily="66" charset="0"/>
            </a:endParaRPr>
          </a:p>
          <a:p>
            <a:pPr>
              <a:lnSpc>
                <a:spcPct val="80000"/>
              </a:lnSpc>
            </a:pPr>
            <a:endParaRPr lang="ja-JP" altLang="en-US" sz="2600" dirty="0"/>
          </a:p>
          <a:p>
            <a:pPr>
              <a:lnSpc>
                <a:spcPct val="80000"/>
              </a:lnSpc>
            </a:pPr>
            <a:endParaRPr lang="ja-JP" altLang="en-US" sz="2600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A75060-E362-4DCC-8A5C-FA53D91FD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BC7103B-9FDD-4916-A205-B7DD9E150B85}" type="slidenum">
              <a:rPr lang="ja-JP" altLang="en-US" smtClean="0"/>
              <a:pPr/>
              <a:t>1</a:t>
            </a:fld>
            <a:endParaRPr lang="en-US" altLang="ja-JP"/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CF795810-CA4D-41B4-AAD0-CB4FF4B18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FB11E0A2-361D-45BB-9F2C-D4B0A248E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57400"/>
            <a:ext cx="320992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ja-JP" altLang="en-US" sz="2800" u="sng" dirty="0">
                <a:latin typeface="Georgia" panose="02040502050405020303" pitchFamily="18" charset="0"/>
              </a:rPr>
              <a:t>略歴 ④</a:t>
            </a:r>
            <a:r>
              <a:rPr lang="en-US" altLang="ja-JP" sz="2800" dirty="0">
                <a:latin typeface="ＭＳ Ｐゴシック" panose="020B0600070205080204" pitchFamily="34" charset="-128"/>
              </a:rPr>
              <a:t>: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001000" cy="5203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2000" dirty="0"/>
              <a:t>花房 三千雄 </a:t>
            </a:r>
            <a:r>
              <a:rPr lang="en-US" altLang="ja-JP" sz="2000" dirty="0"/>
              <a:t>Michio </a:t>
            </a:r>
            <a:r>
              <a:rPr lang="en-US" altLang="ja-JP" sz="2000" dirty="0" err="1"/>
              <a:t>Hanafusa</a:t>
            </a:r>
            <a:r>
              <a:rPr lang="en-US" altLang="ja-JP" sz="2000" dirty="0"/>
              <a:t>, Senior</a:t>
            </a:r>
            <a:r>
              <a:rPr lang="ja-JP" altLang="en-US" sz="2000" dirty="0"/>
              <a:t> </a:t>
            </a:r>
            <a:r>
              <a:rPr lang="en-US" altLang="ja-JP" sz="2000" dirty="0"/>
              <a:t>Architect</a:t>
            </a:r>
            <a:r>
              <a:rPr lang="ja-JP" altLang="en-US" sz="1600" dirty="0"/>
              <a:t>		</a:t>
            </a:r>
          </a:p>
          <a:p>
            <a:pPr lvl="1" eaLnBrk="1" hangingPunct="1"/>
            <a:r>
              <a:rPr lang="ja-JP" altLang="ja-JP" sz="1600" dirty="0"/>
              <a:t>2015 </a:t>
            </a:r>
            <a:r>
              <a:rPr lang="en-US" altLang="ja-JP" dirty="0"/>
              <a:t>~</a:t>
            </a:r>
            <a:r>
              <a:rPr lang="ja-JP" altLang="ja-JP" sz="1600" dirty="0"/>
              <a:t>: </a:t>
            </a:r>
            <a:r>
              <a:rPr lang="ja-JP" altLang="en-US" dirty="0"/>
              <a:t>シニア　アーキテクト</a:t>
            </a:r>
            <a:r>
              <a:rPr lang="ja-JP" altLang="ja-JP" sz="1600" dirty="0"/>
              <a:t>（エイゴンダイレクト＆アフィニティマーケティングサービス、トラノコ、コネクト証券、SBX株式会社</a:t>
            </a:r>
            <a:r>
              <a:rPr lang="ja-JP" altLang="en-US" sz="1600" dirty="0"/>
              <a:t>等</a:t>
            </a:r>
            <a:r>
              <a:rPr lang="ja-JP" altLang="ja-JP" sz="1600" dirty="0"/>
              <a:t>）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 2012</a:t>
            </a:r>
            <a:r>
              <a:rPr lang="en-US" altLang="ja-JP" dirty="0"/>
              <a:t>~ </a:t>
            </a:r>
            <a:r>
              <a:rPr lang="ja-JP" altLang="ja-JP" sz="1600" dirty="0"/>
              <a:t>2015：キャップジェミニ（野村證券）ビジネスアナリスト。 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2006 </a:t>
            </a:r>
            <a:r>
              <a:rPr lang="en-US" altLang="ja-JP" dirty="0"/>
              <a:t>~</a:t>
            </a:r>
            <a:r>
              <a:rPr lang="ja-JP" altLang="ja-JP" sz="1600" dirty="0"/>
              <a:t> 2011: デクシア クレジット ローカル銀行東京支店 IT 部アプリケーション チーム マネージャー。 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2006 </a:t>
            </a:r>
            <a:r>
              <a:rPr lang="en-US" altLang="ja-JP" dirty="0"/>
              <a:t>~ </a:t>
            </a:r>
            <a:r>
              <a:rPr lang="ja-JP" altLang="ja-JP" sz="1600" dirty="0"/>
              <a:t>2006: クレディ スイス証券株式会社 IT 部門 AVP 。 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2005～2006</a:t>
            </a:r>
            <a:r>
              <a:rPr lang="ja-JP" altLang="en-US" sz="1600" dirty="0"/>
              <a:t>：</a:t>
            </a:r>
            <a:r>
              <a:rPr lang="ja-JP" altLang="ja-JP" sz="1600" dirty="0"/>
              <a:t> みずほ証券株式会社 IT部 プロジェクトリーダー 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1999 </a:t>
            </a:r>
            <a:r>
              <a:rPr lang="en-US" altLang="ja-JP" dirty="0"/>
              <a:t>~ </a:t>
            </a:r>
            <a:r>
              <a:rPr lang="ja-JP" altLang="ja-JP" sz="1600" dirty="0"/>
              <a:t>2005: Commerz Securities Company Limited の IT 部門、アプリケーション開発チーム マネージャー。 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1997</a:t>
            </a:r>
            <a:r>
              <a:rPr lang="en-US" altLang="ja-JP" dirty="0"/>
              <a:t>~</a:t>
            </a:r>
            <a:r>
              <a:rPr lang="ja-JP" altLang="ja-JP" sz="1600" dirty="0"/>
              <a:t> 1998: ワーナー ミュージック ジャパン株式会社 IT 部アプリケーション開発者 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1996</a:t>
            </a:r>
            <a:r>
              <a:rPr lang="en-US" altLang="ja-JP" dirty="0"/>
              <a:t>~</a:t>
            </a:r>
            <a:r>
              <a:rPr lang="ja-JP" altLang="ja-JP" sz="1600" dirty="0"/>
              <a:t> 1997: 日本トイザらス株式会社 IT 部アプリケーション開発者 </a:t>
            </a:r>
            <a:endParaRPr lang="en-US" altLang="ja-JP" sz="1600" dirty="0"/>
          </a:p>
          <a:p>
            <a:pPr lvl="1" eaLnBrk="1" hangingPunct="1"/>
            <a:r>
              <a:rPr lang="ja-JP" altLang="ja-JP" sz="1600" dirty="0"/>
              <a:t>1990</a:t>
            </a:r>
            <a:r>
              <a:rPr lang="en-US" altLang="ja-JP" dirty="0"/>
              <a:t>~ </a:t>
            </a:r>
            <a:r>
              <a:rPr lang="ja-JP" altLang="ja-JP" sz="1600" dirty="0"/>
              <a:t>1996: デジタル イクイップメント株式会社、システム エンジニア。</a:t>
            </a: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10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2F3A828-88C6-CAA5-B7E6-5ABABDB4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872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8855"/>
            <a:ext cx="8229600" cy="960438"/>
          </a:xfrm>
        </p:spPr>
        <p:txBody>
          <a:bodyPr/>
          <a:lstStyle/>
          <a:p>
            <a:r>
              <a:rPr lang="ja-JP" altLang="en-US" sz="2800" u="sng" dirty="0">
                <a:latin typeface="Georgia" panose="02040502050405020303" pitchFamily="18" charset="0"/>
              </a:rPr>
              <a:t>会社概要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305800" cy="497456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endParaRPr lang="en-US" altLang="ja-JP" sz="1800" dirty="0">
              <a:latin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会社名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: 	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エイエヌエス・ソルブズ株式会社 （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ANS Solves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）</a:t>
            </a: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代表者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:	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代表取締役 タクール・アミット</a:t>
            </a: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事業内容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:	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金融</a:t>
            </a:r>
            <a:r>
              <a:rPr lang="ja-JP" altLang="en-US" dirty="0">
                <a:latin typeface="ＭＳ Ｐゴシック" panose="020B0600070205080204" pitchFamily="34" charset="-128"/>
              </a:rPr>
              <a:t>、電機メーカー等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のシステム開発・コンサルティング、等</a:t>
            </a:r>
            <a:endParaRPr lang="en-US" altLang="ja-JP" sz="1800" dirty="0">
              <a:latin typeface="ＭＳ Ｐゴシック" panose="020B0600070205080204" pitchFamily="34" charset="-128"/>
            </a:endParaRPr>
          </a:p>
          <a:p>
            <a:pPr lvl="3">
              <a:defRPr/>
            </a:pPr>
            <a:r>
              <a:rPr lang="ja-JP" altLang="en-US" b="1" dirty="0">
                <a:latin typeface="ＭＳ Ｐゴシック" panose="020B0600070205080204" pitchFamily="34" charset="-128"/>
              </a:rPr>
              <a:t>カスタム・ソリューション、設計、分析、</a:t>
            </a:r>
            <a:r>
              <a:rPr lang="en-US" altLang="ja-JP" b="1" dirty="0">
                <a:latin typeface="ＭＳ Ｐゴシック" panose="020B0600070205080204" pitchFamily="34" charset="-128"/>
              </a:rPr>
              <a:t>AI,</a:t>
            </a:r>
            <a:r>
              <a:rPr lang="ja-JP" altLang="en-US" b="1" dirty="0">
                <a:latin typeface="ＭＳ Ｐゴシック" panose="020B0600070205080204" pitchFamily="34" charset="-128"/>
              </a:rPr>
              <a:t>　データサイエンス</a:t>
            </a: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資本金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:	900 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万円</a:t>
            </a: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設立年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:	2008 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年 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6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月</a:t>
            </a: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取引銀行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:	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みずほ銀行 虎ノ門支店</a:t>
            </a: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住所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:		〒105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－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6027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東京都港区虎ノ門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4-3-1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城山トラストタワー 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27</a:t>
            </a:r>
            <a:r>
              <a:rPr lang="ja-JP" altLang="en-US" sz="1800" dirty="0">
                <a:latin typeface="ＭＳ Ｐゴシック" panose="020B0600070205080204" pitchFamily="34" charset="-128"/>
              </a:rPr>
              <a:t>階</a:t>
            </a:r>
          </a:p>
          <a:p>
            <a:pPr eaLnBrk="1" hangingPunct="1">
              <a:defRPr/>
            </a:pPr>
            <a:r>
              <a:rPr lang="ja-JP" altLang="en-US" sz="1800" dirty="0">
                <a:latin typeface="ＭＳ Ｐゴシック" panose="020B0600070205080204" pitchFamily="34" charset="-128"/>
              </a:rPr>
              <a:t>電話</a:t>
            </a:r>
            <a:r>
              <a:rPr lang="en-US" altLang="ja-JP" sz="1800" dirty="0">
                <a:latin typeface="ＭＳ Ｐゴシック" panose="020B0600070205080204" pitchFamily="34" charset="-128"/>
              </a:rPr>
              <a:t>/Fax:	03-5404-8468 / 03-5404-8585 </a:t>
            </a:r>
          </a:p>
          <a:p>
            <a:pPr eaLnBrk="1" hangingPunct="1">
              <a:defRPr/>
            </a:pPr>
            <a:r>
              <a:rPr lang="en-US" altLang="ja-JP" sz="1800" dirty="0">
                <a:latin typeface="ＭＳ Ｐゴシック" panose="020B0600070205080204" pitchFamily="34" charset="-128"/>
              </a:rPr>
              <a:t>URL:		</a:t>
            </a:r>
            <a:r>
              <a:rPr lang="en-US" altLang="ja-JP" sz="1800" dirty="0">
                <a:latin typeface="ＭＳ Ｐゴシック" panose="020B0600070205080204" pitchFamily="34" charset="-128"/>
                <a:hlinkClick r:id="rId3"/>
              </a:rPr>
              <a:t>http://www.ans-solves.co.jp/</a:t>
            </a:r>
            <a:endParaRPr lang="en-US" altLang="ja-JP" sz="1800" dirty="0">
              <a:latin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34" charset="-128"/>
              </a:rPr>
              <a:t>取締役</a:t>
            </a:r>
            <a:r>
              <a:rPr lang="en-US" altLang="ja-JP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34" charset="-128"/>
              </a:rPr>
              <a:t>:	</a:t>
            </a:r>
            <a:r>
              <a:rPr lang="ja-JP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34" charset="-128"/>
              </a:rPr>
              <a:t>タクール・アミット、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土屋　皓一</a:t>
            </a:r>
            <a:r>
              <a:rPr lang="ja-JP" altLang="en-US" dirty="0"/>
              <a:t>、</a:t>
            </a:r>
            <a:r>
              <a:rPr lang="ja-JP" alt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田島 総明</a:t>
            </a:r>
            <a:endParaRPr lang="en-US" altLang="ja-JP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2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FEA299C3-AF22-6536-7BB9-2799748B2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ja-JP" altLang="en-US" sz="2800" dirty="0">
                <a:latin typeface="ＭＳ Ｐゴシック" panose="020B0600070205080204" pitchFamily="34" charset="-128"/>
              </a:rPr>
              <a:t>事業内容</a:t>
            </a:r>
            <a:r>
              <a:rPr lang="en-US" altLang="ja-JP" sz="2800" dirty="0">
                <a:latin typeface="ＭＳ Ｐゴシック" panose="020B0600070205080204" pitchFamily="34" charset="-128"/>
              </a:rPr>
              <a:t>: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001000" cy="52793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Services:  </a:t>
            </a:r>
            <a:r>
              <a:rPr lang="ja-JP" altLang="en-US" sz="1900" dirty="0">
                <a:latin typeface="ＭＳ Ｐゴシック" panose="020B0600070205080204" pitchFamily="34" charset="-128"/>
              </a:rPr>
              <a:t>システム開発・コンサルティング、等</a:t>
            </a:r>
            <a:endParaRPr lang="en-US" altLang="ja-JP" sz="19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金融分野</a:t>
            </a:r>
            <a:endParaRPr lang="en-US" altLang="ja-JP" sz="19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2">
              <a:lnSpc>
                <a:spcPct val="90000"/>
              </a:lnSpc>
              <a:defRPr/>
            </a:pPr>
            <a:r>
              <a:rPr lang="ja-JP" alt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証券・投資銀行業：</a:t>
            </a:r>
            <a:r>
              <a:rPr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投資銀行業務向けカスタム・ソリューション </a:t>
            </a:r>
            <a:endParaRPr lang="en-US" altLang="ja-JP" sz="1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3">
              <a:lnSpc>
                <a:spcPct val="90000"/>
              </a:lnSpc>
              <a:defRPr/>
            </a:pPr>
            <a:r>
              <a:rPr lang="ja-JP" altLang="en-US" sz="19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高速コロケーション</a:t>
            </a:r>
            <a:r>
              <a:rPr lang="en-US" altLang="ja-JP" sz="19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DMA</a:t>
            </a:r>
            <a:r>
              <a:rPr lang="ja-JP" altLang="en-US" sz="19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アプリケーション</a:t>
            </a:r>
            <a:r>
              <a:rPr lang="ja-JP" altLang="en-US" sz="1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等</a:t>
            </a:r>
            <a:endParaRPr lang="en-US" altLang="ja-JP" sz="14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2">
              <a:lnSpc>
                <a:spcPct val="90000"/>
              </a:lnSpc>
              <a:defRPr/>
            </a:pPr>
            <a:r>
              <a:rPr lang="ja-JP" alt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銀行業</a:t>
            </a:r>
            <a:r>
              <a:rPr lang="en-US" altLang="ja-JP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lang="ja-JP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システム分析、アーキテクチャ設計、開発</a:t>
            </a:r>
            <a:endParaRPr lang="en-US" altLang="ja-JP" sz="19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2">
              <a:lnSpc>
                <a:spcPct val="90000"/>
              </a:lnSpc>
              <a:defRPr/>
            </a:pPr>
            <a:r>
              <a:rPr lang="ja-JP" alt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アセットマネジメント、保険分野、</a:t>
            </a:r>
            <a:r>
              <a:rPr lang="en-US" altLang="ja-JP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Buy-side</a:t>
            </a:r>
          </a:p>
          <a:p>
            <a:pPr lvl="2">
              <a:lnSpc>
                <a:spcPct val="90000"/>
              </a:lnSpc>
              <a:defRPr/>
            </a:pPr>
            <a:r>
              <a:rPr lang="ja-JP" altLang="en-US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フィンテック、電子支払い専用システム、即時出金等</a:t>
            </a:r>
            <a:endParaRPr lang="en-US" altLang="ja-JP" sz="19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データベース設計、</a:t>
            </a:r>
            <a:r>
              <a:rPr lang="en-US" altLang="ja-JP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DB tuning, </a:t>
            </a: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オプティマイズ</a:t>
            </a:r>
            <a:endParaRPr lang="en-US" altLang="ja-JP" sz="22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SEO</a:t>
            </a:r>
            <a:r>
              <a:rPr lang="en-US" altLang="ja-JP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,</a:t>
            </a:r>
            <a:r>
              <a:rPr lang="ja-JP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ja-JP" sz="2200" dirty="0"/>
              <a:t>検索エンジン</a:t>
            </a:r>
            <a:r>
              <a:rPr lang="ja-JP" altLang="en-US" sz="2200" dirty="0"/>
              <a:t>オプティマイズ、インハウス検索エンジン等</a:t>
            </a:r>
            <a:endParaRPr lang="en-US" altLang="ja-JP" sz="22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データサイエンス</a:t>
            </a:r>
            <a:r>
              <a:rPr lang="en-US" altLang="ja-JP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, </a:t>
            </a:r>
            <a:r>
              <a:rPr lang="en-US" altLang="ja-JP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AI</a:t>
            </a:r>
            <a:r>
              <a:rPr lang="en-US" altLang="ja-JP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コンサルティング、開発</a:t>
            </a:r>
            <a:endParaRPr lang="en-US" altLang="ja-JP" sz="22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ハードウェア、ネットワーク、</a:t>
            </a:r>
            <a:r>
              <a:rPr lang="ja-JP" altLang="ja-JP" sz="2200" dirty="0"/>
              <a:t>製造業</a:t>
            </a:r>
            <a:endParaRPr lang="en-US" altLang="ja-JP" sz="22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2">
              <a:lnSpc>
                <a:spcPct val="90000"/>
              </a:lnSpc>
              <a:defRPr/>
            </a:pPr>
            <a:r>
              <a:rPr lang="en-US" altLang="ja-JP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FPGA Acceleration, Network acceleration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ja-JP" sz="1900" dirty="0"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Application Design and Development, DB Design</a:t>
            </a:r>
          </a:p>
          <a:p>
            <a:pPr lvl="1">
              <a:lnSpc>
                <a:spcPct val="90000"/>
              </a:lnSpc>
              <a:defRPr/>
            </a:pPr>
            <a:endParaRPr lang="en-US" altLang="ja-JP" sz="2200" dirty="0">
              <a:effectLst>
                <a:outerShdw blurRad="38100" dist="38100" dir="2700000" algn="tl">
                  <a:srgbClr val="C0C0C0"/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ja-JP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Products</a:t>
            </a: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（商品</a:t>
            </a:r>
            <a:r>
              <a:rPr lang="en-US" altLang="ja-JP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)</a:t>
            </a: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：</a:t>
            </a:r>
            <a:endParaRPr lang="en-US" altLang="ja-JP" sz="22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sz="2200" dirty="0" err="1">
                <a:latin typeface="Book Antiqua" panose="02040602050305030304" pitchFamily="18" charset="0"/>
              </a:rPr>
              <a:t>ArrowSim</a:t>
            </a:r>
            <a:r>
              <a:rPr lang="ja-JP" altLang="en-US" sz="2200" dirty="0">
                <a:latin typeface="Courier New" panose="02070309020205020404" pitchFamily="49" charset="0"/>
              </a:rPr>
              <a:t>：</a:t>
            </a:r>
            <a:r>
              <a:rPr lang="zh-TW" altLang="en-US" sz="22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東京証券取引所</a:t>
            </a:r>
            <a:r>
              <a:rPr lang="ja-JP" altLang="en-US" sz="22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アローヘッド・シミュレータ</a:t>
            </a:r>
            <a:endParaRPr lang="en-US" altLang="ja-JP" sz="22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sz="2200" dirty="0">
                <a:latin typeface="Book Antiqua" panose="02040602050305030304" pitchFamily="18" charset="0"/>
              </a:rPr>
              <a:t>ArrowLine</a:t>
            </a:r>
            <a:r>
              <a:rPr lang="ja-JP" altLang="en-US" sz="2200" dirty="0">
                <a:latin typeface="Courier New" panose="02070309020205020404" pitchFamily="49" charset="0"/>
              </a:rPr>
              <a:t>：</a:t>
            </a:r>
            <a:r>
              <a:rPr lang="zh-TW" altLang="en-US" sz="22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東京証券取引所</a:t>
            </a:r>
            <a:r>
              <a:rPr lang="ja-JP" altLang="en-US" sz="22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アローヘッド・</a:t>
            </a:r>
            <a:r>
              <a:rPr lang="ja-JP" altLang="en-US" sz="2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ラインハンドラー（</a:t>
            </a:r>
            <a:r>
              <a:rPr lang="en-US" altLang="ja-JP" sz="2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JPX</a:t>
            </a:r>
            <a:r>
              <a:rPr lang="ja-JP" altLang="en-US" sz="2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ゲートウエイ）</a:t>
            </a:r>
            <a:endParaRPr lang="en-US" altLang="ja-JP" sz="22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sz="2200" dirty="0">
                <a:latin typeface="Book Antiqua" panose="02040602050305030304" pitchFamily="18" charset="0"/>
              </a:rPr>
              <a:t>Elton</a:t>
            </a:r>
            <a:r>
              <a:rPr lang="en-US" altLang="ja-JP" sz="2200" dirty="0">
                <a:latin typeface="Arial" panose="020B0604020202020204" pitchFamily="34" charset="0"/>
              </a:rPr>
              <a:t>: ETL: </a:t>
            </a:r>
            <a:r>
              <a:rPr lang="ja-JP" altLang="en-US" sz="2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デジタルトランスフォーメーションの第一歩となる、データの整理・整頓ツール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3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2F3A828-88C6-CAA5-B7E6-5ABABDB4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986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altLang="ja-JP" sz="2800" dirty="0" err="1">
                <a:latin typeface="ＭＳ Ｐゴシック" panose="020B0600070205080204" pitchFamily="34" charset="-128"/>
              </a:rPr>
              <a:t>ArrowSim</a:t>
            </a:r>
            <a:r>
              <a:rPr lang="en-US" altLang="ja-JP" sz="2800" dirty="0">
                <a:latin typeface="ＭＳ Ｐゴシック" panose="020B0600070205080204" pitchFamily="34" charset="-128"/>
              </a:rPr>
              <a:t>: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2793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en-US" altLang="ja-JP" sz="1800" b="0" i="0" u="none" strike="noStrike" baseline="0" dirty="0">
              <a:latin typeface="MS-Gothic"/>
            </a:endParaRPr>
          </a:p>
          <a:p>
            <a:pPr algn="l"/>
            <a:r>
              <a:rPr lang="ja-JP" altLang="en-US" sz="1800" b="0" i="0" u="none" strike="noStrike" baseline="0" dirty="0">
                <a:latin typeface="MS-Gothic"/>
              </a:rPr>
              <a:t>アローヘッド・シミュレータの主な機能</a:t>
            </a:r>
          </a:p>
          <a:p>
            <a:pPr lvl="1"/>
            <a:r>
              <a:rPr lang="ja-JP" altLang="en-US" b="0" i="0" u="none" strike="noStrike" baseline="0" dirty="0">
                <a:latin typeface="MS-Gothic"/>
              </a:rPr>
              <a:t>高速応答：注文受付応答は２００マイクロ秒以内。</a:t>
            </a:r>
          </a:p>
          <a:p>
            <a:pPr lvl="1"/>
            <a:r>
              <a:rPr lang="ja-JP" altLang="en-US" b="0" i="0" u="none" strike="noStrike" baseline="0" dirty="0">
                <a:latin typeface="MS-Gothic"/>
              </a:rPr>
              <a:t>高処理能力：１秒当たり１５，０００メッセージの処理*</a:t>
            </a:r>
            <a:r>
              <a:rPr lang="en-US" altLang="ja-JP" b="0" i="0" u="none" strike="noStrike" baseline="0" dirty="0">
                <a:latin typeface="MS-Gothic"/>
              </a:rPr>
              <a:t>1</a:t>
            </a:r>
            <a:r>
              <a:rPr lang="ja-JP" altLang="en-US" b="0" i="0" u="none" strike="noStrike" baseline="0" dirty="0">
                <a:latin typeface="MS-Gothic"/>
              </a:rPr>
              <a:t>。</a:t>
            </a:r>
          </a:p>
          <a:p>
            <a:pPr lvl="1"/>
            <a:r>
              <a:rPr lang="ja-JP" altLang="en-US" b="0" i="0" u="none" strike="noStrike" baseline="0" dirty="0">
                <a:latin typeface="MS-Gothic"/>
              </a:rPr>
              <a:t>競合条件：競合条件をシミュレートするための多様な条件設定が可能。</a:t>
            </a:r>
          </a:p>
          <a:p>
            <a:pPr lvl="1"/>
            <a:r>
              <a:rPr lang="ja-JP" altLang="en-US" b="0" i="0" u="none" strike="noStrike" baseline="0" dirty="0">
                <a:latin typeface="MS-Gothic"/>
              </a:rPr>
              <a:t>ザラ場取引：ザラ場での連続取引が可能。</a:t>
            </a:r>
          </a:p>
          <a:p>
            <a:pPr lvl="1"/>
            <a:r>
              <a:rPr lang="ja-JP" altLang="en-US" b="0" i="0" u="none" strike="noStrike" baseline="0" dirty="0">
                <a:latin typeface="MS-Gothic"/>
              </a:rPr>
              <a:t>注文記帳：通常注文と市場注文に対して価格基準で記帳、ティック刻みの市場価格に対して検証。</a:t>
            </a:r>
          </a:p>
          <a:p>
            <a:pPr lvl="1"/>
            <a:r>
              <a:rPr lang="ja-JP" altLang="en-US" b="0" i="0" u="none" strike="noStrike" baseline="0" dirty="0">
                <a:latin typeface="MS-Gothic"/>
              </a:rPr>
              <a:t>小リソース：４千万メッセージで４～５</a:t>
            </a:r>
            <a:r>
              <a:rPr lang="en-US" altLang="ja-JP" b="0" i="0" u="none" strike="noStrike" baseline="0" dirty="0">
                <a:latin typeface="MS-Gothic"/>
              </a:rPr>
              <a:t>GB</a:t>
            </a:r>
            <a:r>
              <a:rPr lang="ja-JP" altLang="en-US" b="0" i="0" u="none" strike="noStrike" baseline="0" dirty="0">
                <a:latin typeface="MS-Gothic"/>
              </a:rPr>
              <a:t>程度の</a:t>
            </a:r>
            <a:r>
              <a:rPr lang="en-US" altLang="ja-JP" b="0" i="0" u="none" strike="noStrike" baseline="0" dirty="0">
                <a:latin typeface="MS-Gothic"/>
              </a:rPr>
              <a:t>RAM</a:t>
            </a:r>
            <a:r>
              <a:rPr lang="ja-JP" altLang="en-US" b="0" i="0" u="none" strike="noStrike" baseline="0" dirty="0">
                <a:latin typeface="MS-Gothic"/>
              </a:rPr>
              <a:t>を使用。</a:t>
            </a:r>
            <a:endParaRPr lang="en-US" altLang="ja-JP" b="0" i="0" u="none" strike="noStrike" baseline="0" dirty="0">
              <a:latin typeface="MS-Gothic"/>
            </a:endParaRPr>
          </a:p>
          <a:p>
            <a:pPr lvl="2"/>
            <a:r>
              <a:rPr lang="ja-JP" altLang="en-US" b="0" i="0" u="none" strike="noStrike" baseline="0" dirty="0">
                <a:latin typeface="MS-Gothic"/>
              </a:rPr>
              <a:t>*</a:t>
            </a:r>
            <a:r>
              <a:rPr lang="en-US" altLang="ja-JP" b="0" i="0" u="none" strike="noStrike" baseline="0" dirty="0">
                <a:latin typeface="MS-Gothic"/>
              </a:rPr>
              <a:t>1</a:t>
            </a:r>
            <a:r>
              <a:rPr lang="ja-JP" altLang="en-US" b="0" i="0" u="none" strike="noStrike" baseline="0" dirty="0">
                <a:latin typeface="MS-Gothic"/>
              </a:rPr>
              <a:t>：</a:t>
            </a:r>
            <a:r>
              <a:rPr lang="en-US" altLang="ja-JP" b="0" i="0" u="none" strike="noStrike" baseline="0" dirty="0">
                <a:latin typeface="MS-Gothic"/>
              </a:rPr>
              <a:t>Intel Xeon 5580</a:t>
            </a:r>
            <a:r>
              <a:rPr lang="ja-JP" altLang="en-US" b="0" i="0" u="none" strike="noStrike" baseline="0" dirty="0">
                <a:latin typeface="MS-Gothic"/>
              </a:rPr>
              <a:t>サーバーで測定</a:t>
            </a:r>
          </a:p>
          <a:p>
            <a:pPr algn="l"/>
            <a:r>
              <a:rPr lang="ja-JP" altLang="en-US" sz="1800" b="0" i="0" u="none" strike="noStrike" baseline="0" dirty="0">
                <a:latin typeface="MS-Gothic"/>
              </a:rPr>
              <a:t>価格ほか</a:t>
            </a:r>
          </a:p>
          <a:p>
            <a:pPr lvl="1"/>
            <a:r>
              <a:rPr lang="en-US" altLang="ja-JP" b="0" i="0" u="none" strike="noStrike" baseline="0" dirty="0">
                <a:latin typeface="MS-Gothic"/>
              </a:rPr>
              <a:t>1</a:t>
            </a:r>
            <a:r>
              <a:rPr lang="ja-JP" altLang="en-US" dirty="0">
                <a:latin typeface="MS-Gothic"/>
              </a:rPr>
              <a:t> </a:t>
            </a:r>
            <a:r>
              <a:rPr lang="ja-JP" altLang="en-US" b="0" i="0" u="none" strike="noStrike" baseline="0" dirty="0">
                <a:latin typeface="MS-Gothic"/>
              </a:rPr>
              <a:t>アローヘッド・シミュレータの使用にはメールによるサポート、アップグレードの提供を含む年間使用料金をお支払いいただきます。</a:t>
            </a:r>
          </a:p>
          <a:p>
            <a:pPr lvl="1"/>
            <a:r>
              <a:rPr lang="en-US" altLang="ja-JP" b="0" i="0" u="none" strike="noStrike" baseline="0" dirty="0">
                <a:latin typeface="MS-Gothic"/>
              </a:rPr>
              <a:t>2  </a:t>
            </a:r>
            <a:r>
              <a:rPr lang="ja-JP" altLang="en-US" b="0" i="0" u="none" strike="noStrike" baseline="0" dirty="0">
                <a:latin typeface="MS-Gothic"/>
              </a:rPr>
              <a:t>評価をご希望のお客様には</a:t>
            </a:r>
            <a:r>
              <a:rPr lang="en-US" altLang="ja-JP" b="0" i="0" u="none" strike="noStrike" baseline="0" dirty="0">
                <a:latin typeface="MS-Gothic"/>
              </a:rPr>
              <a:t>1</a:t>
            </a:r>
            <a:r>
              <a:rPr lang="ja-JP" altLang="en-US" b="0" i="0" u="none" strike="noStrike" baseline="0" dirty="0">
                <a:latin typeface="MS-Gothic"/>
              </a:rPr>
              <a:t>週間のフリートライアルライセンスをご提供します。</a:t>
            </a:r>
            <a:endParaRPr lang="ja-JP" altLang="en-US" sz="22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4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2F3A828-88C6-CAA5-B7E6-5ABABDB4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4F898A-FC69-A6AD-9C68-021307814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821" y="990600"/>
            <a:ext cx="921236" cy="10843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15B2BF-14E7-80C5-6470-5D849EF607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1498" y="990600"/>
            <a:ext cx="2360005" cy="33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855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altLang="ja-JP" sz="2800" dirty="0">
                <a:latin typeface="ＭＳ Ｐゴシック" panose="020B0600070205080204" pitchFamily="34" charset="-128"/>
              </a:rPr>
              <a:t>ArrowLine: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001000" cy="5203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JPX Gateway – </a:t>
            </a:r>
            <a:r>
              <a:rPr lang="ja-JP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アローヘッドラインハンドラー</a:t>
            </a: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dirty="0"/>
              <a:t>取引市場に直接アクセス出来るように提供する規格化された技術</a:t>
            </a:r>
            <a:endParaRPr lang="en-US" altLang="ja-JP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アローヘッドプロトコール</a:t>
            </a:r>
            <a:r>
              <a:rPr lang="en-US" altLang="ja-JP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7.1 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対応（アローヘッド</a:t>
            </a:r>
            <a:r>
              <a:rPr lang="en-US" altLang="ja-JP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4.0, 202411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月本番）</a:t>
            </a:r>
            <a:endParaRPr lang="en-US" altLang="ja-JP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C/C++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・</a:t>
            </a:r>
            <a:r>
              <a:rPr lang="en-US" altLang="ja-JP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Java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　</a:t>
            </a:r>
            <a:r>
              <a:rPr lang="en-US" altLang="ja-JP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API</a:t>
            </a:r>
          </a:p>
          <a:p>
            <a:pPr lvl="1">
              <a:lnSpc>
                <a:spcPct val="90000"/>
              </a:lnSpc>
              <a:defRPr/>
            </a:pPr>
            <a:r>
              <a:rPr lang="ja-JP" altLang="en-US" dirty="0"/>
              <a:t>自動障害機代替</a:t>
            </a:r>
            <a:endParaRPr lang="en-US" altLang="ja-JP" dirty="0"/>
          </a:p>
          <a:p>
            <a:pPr lvl="1">
              <a:lnSpc>
                <a:spcPct val="90000"/>
              </a:lnSpc>
              <a:defRPr/>
            </a:pPr>
            <a:r>
              <a:rPr lang="en-US" altLang="ja-JP" dirty="0"/>
              <a:t>10</a:t>
            </a:r>
            <a:r>
              <a:rPr lang="ja-JP" altLang="en-US" dirty="0"/>
              <a:t>マイクロ秒程度の高速でアクセス</a:t>
            </a:r>
            <a:endParaRPr lang="en-US" altLang="ja-JP" dirty="0"/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FIX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インタフェース対応可能</a:t>
            </a:r>
            <a:endParaRPr lang="en-US" altLang="ja-JP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自動ロードバランサー付</a:t>
            </a: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メッセージシーケンス管理</a:t>
            </a: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5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2F3A828-88C6-CAA5-B7E6-5ABABDB4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4F898A-FC69-A6AD-9C68-021307814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2695" y="4225990"/>
            <a:ext cx="1167900" cy="13747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15B2BF-14E7-80C5-6470-5D849EF607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8566" y="5146116"/>
            <a:ext cx="3182121" cy="45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596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F8F438B8-DE0B-4526-9680-EF1E399A3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253" y="233507"/>
            <a:ext cx="8229600" cy="472837"/>
          </a:xfrm>
        </p:spPr>
        <p:txBody>
          <a:bodyPr>
            <a:normAutofit fontScale="90000"/>
          </a:bodyPr>
          <a:lstStyle/>
          <a:p>
            <a:r>
              <a:rPr lang="ja-JP" altLang="en-US" sz="2800" b="1" u="sng" dirty="0">
                <a:latin typeface="Cataneo BT" pitchFamily="66" charset="0"/>
              </a:rPr>
              <a:t>主なお客様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B4E47651-85EA-4A10-A053-409494F8D0B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8408" y="609600"/>
            <a:ext cx="8126445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A</a:t>
            </a:r>
            <a:r>
              <a:rPr lang="en-US" altLang="ja-JP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. </a:t>
            </a:r>
            <a:r>
              <a:rPr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大和グループ</a:t>
            </a:r>
            <a:br>
              <a:rPr lang="en-US" altLang="ja-JP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</a:br>
            <a:r>
              <a:rPr lang="en-US" altLang="ja-JP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 </a:t>
            </a:r>
          </a:p>
          <a:p>
            <a:pPr marL="857250" lvl="1" indent="-457200">
              <a:lnSpc>
                <a:spcPct val="90000"/>
              </a:lnSpc>
              <a:buFont typeface="+mj-lt"/>
              <a:buAutoNum type="arabicPeriod"/>
            </a:pPr>
            <a:r>
              <a:rPr lang="ja-JP" alt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大和証券</a:t>
            </a:r>
            <a:r>
              <a:rPr lang="en-US" altLang="ja-JP" sz="3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:            </a:t>
            </a:r>
          </a:p>
          <a:p>
            <a:pPr marL="8572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ja-JP" sz="3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CONNECT </a:t>
            </a:r>
            <a:r>
              <a:rPr lang="ja-JP" altLang="en-US" sz="3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証券</a:t>
            </a:r>
            <a:r>
              <a:rPr lang="en-US" altLang="ja-JP" sz="3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 </a:t>
            </a:r>
            <a:r>
              <a:rPr lang="en-US" altLang="ja-JP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 </a:t>
            </a:r>
            <a:r>
              <a:rPr lang="ja-JP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　　　　　　　　　　　　　　　　　　　</a:t>
            </a:r>
            <a:endParaRPr lang="en-US" altLang="ja-JP" sz="24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</a:t>
            </a:r>
            <a:r>
              <a:rPr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  <a:r>
              <a:rPr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野村証券</a:t>
            </a:r>
            <a:endParaRPr lang="en-US" altLang="ja-JP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C. </a:t>
            </a:r>
            <a:r>
              <a:rPr lang="ja-JP" alt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新生銀行</a:t>
            </a:r>
            <a:endParaRPr lang="en-US" altLang="ja-JP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ja-JP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D.</a:t>
            </a:r>
            <a:r>
              <a:rPr lang="ja-JP" alt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Lloyds TSB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E.</a:t>
            </a:r>
            <a:r>
              <a:rPr lang="ja-JP" alt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Barclays</a:t>
            </a:r>
            <a:r>
              <a:rPr lang="ja-JP" alt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証券</a:t>
            </a:r>
            <a:endParaRPr lang="en-US" altLang="ja-JP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F. Aegon Japan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ja-JP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G. Toranoko (</a:t>
            </a: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http://Toranoko.com</a:t>
            </a: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ja-JP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H. OKI IDS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ja-JP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I. </a:t>
            </a:r>
            <a:r>
              <a:rPr lang="en-US" altLang="ja-JP" sz="3600" dirty="0"/>
              <a:t>NTT Social Information Laboratories</a:t>
            </a: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F091E733-074E-4531-9CC0-A007EBE3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25C5-0507-4BC0-ABCD-BDE6218FFC56}" type="slidenum">
              <a:rPr lang="ja-JP" altLang="en-US"/>
              <a:pPr/>
              <a:t>6</a:t>
            </a:fld>
            <a:endParaRPr lang="en-US" altLang="ja-JP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A0523A-C9E8-4CF2-95E9-48C77BDE4E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319" y="1861240"/>
            <a:ext cx="1366480" cy="236028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ACBE856-3186-4353-B13E-28B978103D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752" y="1027329"/>
            <a:ext cx="1014646" cy="542925"/>
          </a:xfrm>
          <a:prstGeom prst="rect">
            <a:avLst/>
          </a:prstGeom>
        </p:spPr>
      </p:pic>
      <p:pic>
        <p:nvPicPr>
          <p:cNvPr id="8" name="Picture 7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75F016BE-25BF-4650-ADBF-421425F2E1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975" y="2206008"/>
            <a:ext cx="1887418" cy="391294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450CF45A-68BC-4E84-A160-5DABC488FB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319" y="3966735"/>
            <a:ext cx="866653" cy="3206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A563078-C8A4-4228-AA96-49F679C7D8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06752" y="4467275"/>
            <a:ext cx="1116260" cy="45042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769DB1B-E8D5-71DD-322E-58219C70DF3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56366" y="953189"/>
            <a:ext cx="706434" cy="7349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AB40F7-05B5-A788-894D-F9F8E1A7C1F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975" y="3429000"/>
            <a:ext cx="1730269" cy="370372"/>
          </a:xfrm>
          <a:prstGeom prst="rect">
            <a:avLst/>
          </a:prstGeom>
        </p:spPr>
      </p:pic>
      <p:pic>
        <p:nvPicPr>
          <p:cNvPr id="15" name="Picture 12">
            <a:extLst>
              <a:ext uri="{FF2B5EF4-FFF2-40B4-BE49-F238E27FC236}">
                <a16:creationId xmlns:a16="http://schemas.microsoft.com/office/drawing/2014/main" id="{ED146AA1-F0CD-DAD7-1C98-6C86A1EA9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95892"/>
            <a:ext cx="1214015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black horse with a blue and green background&#10;&#10;Description automatically generated with low confidence">
            <a:extLst>
              <a:ext uri="{FF2B5EF4-FFF2-40B4-BE49-F238E27FC236}">
                <a16:creationId xmlns:a16="http://schemas.microsoft.com/office/drawing/2014/main" id="{CCA2B2B0-F2D0-2F63-3DCA-C552E40905E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55" y="2729648"/>
            <a:ext cx="467510" cy="5670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E5B50F-70C8-812E-C215-993A0C46A80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866" y="5192217"/>
            <a:ext cx="2667000" cy="300038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26306EC8-4EC2-8F8F-CB74-FE5E63C6F9B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129319" y="5724521"/>
            <a:ext cx="23145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654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ja-JP" altLang="en-US" sz="2800" u="sng" dirty="0">
                <a:latin typeface="Georgia" panose="02040502050405020303" pitchFamily="18" charset="0"/>
              </a:rPr>
              <a:t>役員略歴 ①</a:t>
            </a:r>
            <a:r>
              <a:rPr lang="en-US" altLang="ja-JP" sz="2800" dirty="0">
                <a:latin typeface="ＭＳ Ｐゴシック" panose="020B0600070205080204" pitchFamily="34" charset="-128"/>
              </a:rPr>
              <a:t>: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001000" cy="5203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000" dirty="0"/>
              <a:t>Amit Thakur </a:t>
            </a:r>
            <a:r>
              <a:rPr lang="ja-JP" altLang="en-US" sz="2000" dirty="0"/>
              <a:t>タクール・アミット</a:t>
            </a:r>
            <a:r>
              <a:rPr lang="en-US" altLang="ja-JP" sz="2000" dirty="0"/>
              <a:t>, </a:t>
            </a:r>
            <a:r>
              <a:rPr lang="ja-JP" altLang="en-US" sz="2000" dirty="0"/>
              <a:t>代表取締役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1600" dirty="0"/>
              <a:t>		エイエヌエス ソルブズ株式会社の創設前、タクール・アミットは</a:t>
            </a:r>
            <a:r>
              <a:rPr lang="en-US" altLang="ja-JP" sz="1600" dirty="0"/>
              <a:t>UBS</a:t>
            </a:r>
            <a:r>
              <a:rPr lang="ja-JP" altLang="en-US" sz="1600" dirty="0"/>
              <a:t>証券株式会社</a:t>
            </a:r>
            <a:r>
              <a:rPr lang="en-US" altLang="ja-JP" sz="1600" dirty="0"/>
              <a:t>IT</a:t>
            </a:r>
            <a:r>
              <a:rPr lang="ja-JP" altLang="en-US" sz="1600" dirty="0"/>
              <a:t>株式部門のアソシエイトディレクターとして従事しました。その他過去</a:t>
            </a:r>
            <a:r>
              <a:rPr lang="en-US" altLang="ja-JP" sz="1600" dirty="0"/>
              <a:t>17</a:t>
            </a:r>
            <a:r>
              <a:rPr lang="ja-JP" altLang="en-US" sz="1600" dirty="0"/>
              <a:t>年間に渡る職務経歴は下記の通りです。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ja-JP" altLang="en-US" sz="1600" dirty="0"/>
          </a:p>
          <a:p>
            <a:pPr lvl="1" eaLnBrk="1" hangingPunct="1"/>
            <a:r>
              <a:rPr lang="en-US" altLang="ja-JP" sz="1400" dirty="0"/>
              <a:t>UBS </a:t>
            </a:r>
            <a:r>
              <a:rPr lang="ja-JP" altLang="en-US" sz="1400" dirty="0"/>
              <a:t>証券株式会社</a:t>
            </a:r>
            <a:r>
              <a:rPr lang="en-US" altLang="ja-JP" sz="1400" dirty="0"/>
              <a:t>, </a:t>
            </a:r>
            <a:r>
              <a:rPr lang="ja-JP" altLang="en-US" sz="1400" dirty="0"/>
              <a:t>東京 </a:t>
            </a:r>
            <a:r>
              <a:rPr lang="en-US" altLang="ja-JP" sz="1400" dirty="0"/>
              <a:t>(IT</a:t>
            </a:r>
            <a:r>
              <a:rPr lang="ja-JP" altLang="en-US" sz="1400" dirty="0"/>
              <a:t>株式部門プロジェクトマネジャー</a:t>
            </a:r>
            <a:r>
              <a:rPr lang="en-US" altLang="ja-JP" sz="1400" dirty="0"/>
              <a:t>) (2005-2008)</a:t>
            </a:r>
          </a:p>
          <a:p>
            <a:pPr lvl="1" eaLnBrk="1" hangingPunct="1"/>
            <a:r>
              <a:rPr lang="en-US" altLang="ja-JP" sz="1400" dirty="0"/>
              <a:t>JP</a:t>
            </a:r>
            <a:r>
              <a:rPr lang="ja-JP" altLang="en-US" sz="1400" dirty="0"/>
              <a:t>モルガンチェース証券株式会社</a:t>
            </a:r>
            <a:r>
              <a:rPr lang="en-US" altLang="ja-JP" sz="1400" dirty="0"/>
              <a:t>, </a:t>
            </a:r>
            <a:r>
              <a:rPr lang="ja-JP" altLang="en-US" sz="1400" dirty="0"/>
              <a:t>東京 </a:t>
            </a:r>
            <a:r>
              <a:rPr lang="en-US" altLang="ja-JP" sz="1400" dirty="0"/>
              <a:t>(</a:t>
            </a:r>
            <a:r>
              <a:rPr lang="ja-JP" altLang="en-US" sz="1400" dirty="0"/>
              <a:t>ミドルオフィス</a:t>
            </a:r>
            <a:r>
              <a:rPr lang="en-US" altLang="ja-JP" sz="1400" dirty="0"/>
              <a:t>IT</a:t>
            </a:r>
            <a:r>
              <a:rPr lang="ja-JP" altLang="en-US" sz="1400" dirty="0"/>
              <a:t>テクニカルリード</a:t>
            </a:r>
            <a:r>
              <a:rPr lang="en-US" altLang="ja-JP" sz="1400" dirty="0"/>
              <a:t>) (2005-2006)</a:t>
            </a:r>
          </a:p>
          <a:p>
            <a:pPr lvl="1" eaLnBrk="1" hangingPunct="1"/>
            <a:r>
              <a:rPr lang="ja-JP" altLang="en-US" sz="1400" dirty="0"/>
              <a:t>リーマンブラザーズ証券株式会社</a:t>
            </a:r>
            <a:r>
              <a:rPr lang="en-US" altLang="ja-JP" sz="1400" dirty="0"/>
              <a:t>, </a:t>
            </a:r>
            <a:r>
              <a:rPr lang="ja-JP" altLang="en-US" sz="1400" dirty="0"/>
              <a:t>東京 </a:t>
            </a:r>
            <a:r>
              <a:rPr lang="en-US" altLang="ja-JP" sz="1400" dirty="0"/>
              <a:t>(IT</a:t>
            </a:r>
            <a:r>
              <a:rPr lang="ja-JP" altLang="en-US" sz="1400" dirty="0"/>
              <a:t>シニアエンジニア</a:t>
            </a:r>
            <a:r>
              <a:rPr lang="en-US" altLang="ja-JP" sz="1400" dirty="0"/>
              <a:t>) (2001-2003)</a:t>
            </a:r>
          </a:p>
          <a:p>
            <a:pPr lvl="1" eaLnBrk="1" hangingPunct="1"/>
            <a:r>
              <a:rPr lang="ja-JP" altLang="en-US" sz="1400" dirty="0"/>
              <a:t>ドレスナークラインオート証券会社</a:t>
            </a:r>
            <a:r>
              <a:rPr lang="en-US" altLang="ja-JP" sz="1400" dirty="0"/>
              <a:t>, </a:t>
            </a:r>
            <a:r>
              <a:rPr lang="ja-JP" altLang="en-US" sz="1400" dirty="0"/>
              <a:t>東京 </a:t>
            </a:r>
            <a:r>
              <a:rPr lang="en-US" altLang="ja-JP" sz="1400" dirty="0"/>
              <a:t>(IT</a:t>
            </a:r>
            <a:r>
              <a:rPr lang="ja-JP" altLang="en-US" sz="1400" dirty="0"/>
              <a:t>株式ビジネスアナリスト</a:t>
            </a:r>
            <a:r>
              <a:rPr lang="en-US" altLang="ja-JP" sz="1400" dirty="0"/>
              <a:t>) (1998-2000)</a:t>
            </a:r>
          </a:p>
          <a:p>
            <a:pPr lvl="1" eaLnBrk="1" hangingPunct="1"/>
            <a:r>
              <a:rPr lang="ja-JP" altLang="en-US" sz="1400" dirty="0"/>
              <a:t>プライスウォーターハウスクーパース株式会社</a:t>
            </a:r>
            <a:r>
              <a:rPr lang="en-US" altLang="ja-JP" sz="1400" dirty="0"/>
              <a:t>, </a:t>
            </a:r>
            <a:r>
              <a:rPr lang="ja-JP" altLang="en-US" sz="1400" dirty="0"/>
              <a:t>東京 </a:t>
            </a:r>
            <a:r>
              <a:rPr lang="en-US" altLang="ja-JP" sz="1400" dirty="0"/>
              <a:t>(</a:t>
            </a:r>
            <a:r>
              <a:rPr lang="ja-JP" altLang="en-US" sz="1400" dirty="0"/>
              <a:t>シニアコンサルタント</a:t>
            </a:r>
            <a:r>
              <a:rPr lang="en-US" altLang="ja-JP" sz="1400" dirty="0"/>
              <a:t>) (1996-1998)</a:t>
            </a:r>
          </a:p>
          <a:p>
            <a:pPr lvl="1" eaLnBrk="1" hangingPunct="1"/>
            <a:r>
              <a:rPr lang="ja-JP" altLang="en-US" sz="1400" dirty="0"/>
              <a:t>オラクル開発センター</a:t>
            </a:r>
            <a:r>
              <a:rPr lang="en-US" altLang="ja-JP" sz="1400" dirty="0"/>
              <a:t>, </a:t>
            </a:r>
            <a:r>
              <a:rPr lang="ja-JP" altLang="en-US" sz="1400" dirty="0"/>
              <a:t>バンガロール </a:t>
            </a:r>
            <a:r>
              <a:rPr lang="en-US" altLang="ja-JP" sz="1400" dirty="0"/>
              <a:t>(</a:t>
            </a:r>
            <a:r>
              <a:rPr lang="ja-JP" altLang="en-US" sz="1400" dirty="0"/>
              <a:t>シニアソフトウェアエンジニア</a:t>
            </a:r>
            <a:r>
              <a:rPr lang="en-US" altLang="ja-JP" sz="1400" dirty="0"/>
              <a:t>) (1994-1996)</a:t>
            </a:r>
          </a:p>
          <a:p>
            <a:pPr lvl="1" eaLnBrk="1" hangingPunct="1"/>
            <a:r>
              <a:rPr lang="ja-JP" altLang="en-US" sz="1400" dirty="0"/>
              <a:t>タタモーターズ</a:t>
            </a:r>
            <a:r>
              <a:rPr lang="en-US" altLang="ja-JP" sz="1400" dirty="0"/>
              <a:t>, </a:t>
            </a:r>
            <a:r>
              <a:rPr lang="ja-JP" altLang="en-US" sz="1400" dirty="0"/>
              <a:t>インド </a:t>
            </a:r>
            <a:r>
              <a:rPr lang="en-US" altLang="ja-JP" sz="1400" dirty="0"/>
              <a:t>(</a:t>
            </a:r>
            <a:r>
              <a:rPr lang="ja-JP" altLang="en-US" sz="1400" dirty="0"/>
              <a:t>ソフトウェア開発</a:t>
            </a:r>
            <a:r>
              <a:rPr lang="en-US" altLang="ja-JP" sz="1400" dirty="0"/>
              <a:t>) (1991-1994)</a:t>
            </a:r>
            <a:endParaRPr lang="ja-JP" altLang="en-US" sz="1400" dirty="0"/>
          </a:p>
          <a:p>
            <a:pPr lvl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7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2F3A828-88C6-CAA5-B7E6-5ABABDB4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7196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ja-JP" altLang="en-US" sz="2800" u="sng" dirty="0">
                <a:latin typeface="Georgia" panose="02040502050405020303" pitchFamily="18" charset="0"/>
              </a:rPr>
              <a:t>役員略歴 ②</a:t>
            </a:r>
            <a:r>
              <a:rPr lang="en-US" altLang="ja-JP" sz="2800" dirty="0">
                <a:latin typeface="ＭＳ Ｐゴシック" panose="020B0600070205080204" pitchFamily="34" charset="-128"/>
              </a:rPr>
              <a:t>: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001000" cy="5203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2000" dirty="0"/>
              <a:t>土屋 皓一</a:t>
            </a:r>
            <a:r>
              <a:rPr lang="en-US" altLang="ja-JP" sz="2000" dirty="0"/>
              <a:t>, Koichi Tsuchiya </a:t>
            </a:r>
            <a:r>
              <a:rPr lang="ja-JP" altLang="en-US" sz="2000" dirty="0"/>
              <a:t>取締役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1600" dirty="0"/>
              <a:t>		</a:t>
            </a:r>
          </a:p>
          <a:p>
            <a:pPr lvl="1" eaLnBrk="1" hangingPunct="1"/>
            <a:r>
              <a:rPr lang="ja-JP" altLang="en-US" sz="1400" dirty="0"/>
              <a:t>エイエヌエス・ソルブズ株式会社　取締役</a:t>
            </a:r>
            <a:r>
              <a:rPr lang="en-US" altLang="ja-JP" sz="1400" dirty="0"/>
              <a:t> (2023~)</a:t>
            </a:r>
          </a:p>
          <a:p>
            <a:pPr lvl="1" eaLnBrk="1" hangingPunct="1"/>
            <a:r>
              <a:rPr lang="en-US" altLang="ja-JP" sz="1400" dirty="0"/>
              <a:t>TWG</a:t>
            </a:r>
            <a:r>
              <a:rPr lang="ja-JP" altLang="en-US" sz="1400" dirty="0"/>
              <a:t>ワランティーサービス</a:t>
            </a:r>
            <a:r>
              <a:rPr lang="en-US" altLang="ja-JP" sz="1400" dirty="0"/>
              <a:t>Inc. </a:t>
            </a:r>
            <a:r>
              <a:rPr lang="ja-JP" altLang="en-US" sz="1400" dirty="0"/>
              <a:t>シニアマネージャー</a:t>
            </a:r>
            <a:r>
              <a:rPr lang="en-US" altLang="ja-JP" sz="1400" dirty="0"/>
              <a:t>(2018-2019)</a:t>
            </a:r>
          </a:p>
          <a:p>
            <a:pPr lvl="1" eaLnBrk="1" hangingPunct="1"/>
            <a:r>
              <a:rPr lang="en-US" altLang="ja-JP" sz="1400" dirty="0"/>
              <a:t>RJ</a:t>
            </a:r>
            <a:r>
              <a:rPr lang="ja-JP" altLang="en-US" sz="1400" dirty="0"/>
              <a:t>インベストメント（株）取締役 </a:t>
            </a:r>
            <a:r>
              <a:rPr lang="en-US" altLang="ja-JP" sz="1400" dirty="0"/>
              <a:t>(2016~2017)</a:t>
            </a:r>
          </a:p>
          <a:p>
            <a:pPr lvl="1" eaLnBrk="1" hangingPunct="1"/>
            <a:r>
              <a:rPr lang="en-US" altLang="ja-JP" sz="1400" dirty="0"/>
              <a:t>AEGON Direct &amp; Affinity Marketing Services Ltd.</a:t>
            </a:r>
            <a:r>
              <a:rPr lang="ja-JP" altLang="en-US" sz="1400" dirty="0"/>
              <a:t>　</a:t>
            </a:r>
            <a:r>
              <a:rPr lang="en-US" altLang="ja-JP" sz="1400" dirty="0"/>
              <a:t>COO</a:t>
            </a:r>
            <a:r>
              <a:rPr lang="ja-JP" altLang="en-US" sz="1400" dirty="0"/>
              <a:t>　</a:t>
            </a:r>
            <a:r>
              <a:rPr lang="en-US" altLang="ja-JP" sz="1400" dirty="0"/>
              <a:t>(2014-2015)</a:t>
            </a:r>
          </a:p>
          <a:p>
            <a:pPr lvl="1" eaLnBrk="1" hangingPunct="1"/>
            <a:r>
              <a:rPr lang="ja-JP" altLang="en-US" sz="1400" dirty="0"/>
              <a:t>ロイズ</a:t>
            </a:r>
            <a:r>
              <a:rPr lang="en-US" altLang="ja-JP" sz="1400" dirty="0"/>
              <a:t>TSB</a:t>
            </a:r>
            <a:r>
              <a:rPr lang="ja-JP" altLang="en-US" sz="1400" dirty="0"/>
              <a:t>銀行　業務本部長・日本における代表者　</a:t>
            </a:r>
            <a:r>
              <a:rPr lang="en-US" altLang="ja-JP" sz="1400" dirty="0"/>
              <a:t> (2008-2013)</a:t>
            </a:r>
          </a:p>
          <a:p>
            <a:pPr lvl="1" eaLnBrk="1" hangingPunct="1"/>
            <a:r>
              <a:rPr lang="ja-JP" altLang="en-US" sz="1400" dirty="0"/>
              <a:t>ハートフォード生命保険株式会社 カスタマーマネジメント部長</a:t>
            </a:r>
            <a:r>
              <a:rPr lang="en-US" altLang="ja-JP" sz="1400" dirty="0"/>
              <a:t>(2005-2008)</a:t>
            </a:r>
          </a:p>
          <a:p>
            <a:pPr lvl="1" eaLnBrk="1" hangingPunct="1"/>
            <a:r>
              <a:rPr lang="ja-JP" altLang="en-US" sz="1400" dirty="0"/>
              <a:t>アイエヌジー・プリンシパル・ペンションズ</a:t>
            </a:r>
            <a:r>
              <a:rPr lang="en-US" altLang="ja-JP" sz="1400" dirty="0"/>
              <a:t>(</a:t>
            </a:r>
            <a:r>
              <a:rPr lang="ja-JP" altLang="en-US" sz="1400" dirty="0"/>
              <a:t>株）業務管理部長</a:t>
            </a:r>
            <a:r>
              <a:rPr lang="en-US" altLang="ja-JP" sz="1400" dirty="0"/>
              <a:t> (2003~2005)</a:t>
            </a:r>
          </a:p>
          <a:p>
            <a:pPr lvl="1" eaLnBrk="1" hangingPunct="1"/>
            <a:r>
              <a:rPr lang="zh-TW" altLang="en-US" sz="1400" dirty="0"/>
              <a:t>株式会社東京銀行（現　三菱</a:t>
            </a:r>
            <a:r>
              <a:rPr lang="en-US" altLang="zh-TW" sz="1400" dirty="0"/>
              <a:t>UFJ</a:t>
            </a:r>
            <a:r>
              <a:rPr lang="zh-TW" altLang="en-US" sz="1400" dirty="0"/>
              <a:t>銀行　</a:t>
            </a:r>
            <a:r>
              <a:rPr lang="en-US" altLang="ja-JP" sz="1400" dirty="0"/>
              <a:t> 2018</a:t>
            </a:r>
            <a:r>
              <a:rPr lang="zh-TW" altLang="en-US" sz="1400"/>
              <a:t>年変更）</a:t>
            </a:r>
            <a:r>
              <a:rPr lang="en-US" altLang="ja-JP" sz="1400" dirty="0"/>
              <a:t>(1980-2003)</a:t>
            </a:r>
            <a:endParaRPr lang="ja-JP" altLang="en-US" sz="1400" dirty="0"/>
          </a:p>
          <a:p>
            <a:pPr lvl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8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2F3A828-88C6-CAA5-B7E6-5ABABDB4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429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1625BDE-6BB1-452F-BCAF-B4A0320B9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ja-JP" altLang="en-US" sz="2800" u="sng" dirty="0">
                <a:latin typeface="Georgia" panose="02040502050405020303" pitchFamily="18" charset="0"/>
              </a:rPr>
              <a:t>役員略歴 ③</a:t>
            </a:r>
            <a:r>
              <a:rPr lang="en-US" altLang="ja-JP" sz="2800" dirty="0">
                <a:latin typeface="ＭＳ Ｐゴシック" panose="020B0600070205080204" pitchFamily="34" charset="-128"/>
              </a:rPr>
              <a:t>:</a:t>
            </a:r>
            <a:endParaRPr lang="en-US" altLang="ja-JP" sz="2800" b="1" u="sng" dirty="0">
              <a:latin typeface="Cataneo BT" pitchFamily="66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C6C24E8-83DD-47AF-A891-61F006504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001000" cy="5203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  <a:p>
            <a:pPr>
              <a:buNone/>
            </a:pPr>
            <a:r>
              <a:rPr lang="ja-JP" altLang="en-US" sz="2000" dirty="0"/>
              <a:t>田島 総明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Satoaki</a:t>
            </a:r>
            <a:r>
              <a:rPr lang="en-US" altLang="ja-JP" sz="2000" dirty="0"/>
              <a:t> Tajima </a:t>
            </a:r>
            <a:r>
              <a:rPr lang="ja-JP" altLang="en-US" sz="2000" dirty="0"/>
              <a:t>取締役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1600" dirty="0"/>
              <a:t>		</a:t>
            </a:r>
          </a:p>
          <a:p>
            <a:pPr marL="400050" lvl="1" indent="0">
              <a:buNone/>
            </a:pPr>
            <a:r>
              <a:rPr lang="en-US" altLang="ja-JP" sz="1400" dirty="0"/>
              <a:t>FPGA, Processor, RTOS</a:t>
            </a:r>
            <a:r>
              <a:rPr lang="ja-JP" altLang="en-US" sz="1400" dirty="0"/>
              <a:t>などを中心にしたシステム提案</a:t>
            </a:r>
            <a:r>
              <a:rPr lang="en-US" altLang="ja-JP" sz="1400" dirty="0"/>
              <a:t>〜</a:t>
            </a:r>
            <a:r>
              <a:rPr lang="ja-JP" altLang="en-US" sz="1400" dirty="0"/>
              <a:t>開発まで全方位を</a:t>
            </a:r>
            <a:r>
              <a:rPr lang="en-US" altLang="ja-JP" sz="1400" dirty="0"/>
              <a:t>35</a:t>
            </a:r>
            <a:r>
              <a:rPr lang="ja-JP" altLang="en-US" sz="1400" dirty="0"/>
              <a:t>年間おこなってきております。 現在も超短納期試作</a:t>
            </a:r>
            <a:r>
              <a:rPr lang="en-US" altLang="ja-JP" sz="1400" dirty="0"/>
              <a:t>(</a:t>
            </a:r>
            <a:r>
              <a:rPr lang="ja-JP" altLang="en-US" sz="1400" dirty="0"/>
              <a:t>ラピッドプロトタイピング、</a:t>
            </a:r>
            <a:r>
              <a:rPr lang="en-US" altLang="ja-JP" sz="1400" dirty="0"/>
              <a:t>PoC</a:t>
            </a:r>
            <a:r>
              <a:rPr lang="ja-JP" altLang="en-US" sz="1400" dirty="0"/>
              <a:t>開発</a:t>
            </a:r>
            <a:r>
              <a:rPr lang="en-US" altLang="ja-JP" sz="1400" dirty="0"/>
              <a:t>)</a:t>
            </a:r>
            <a:r>
              <a:rPr lang="ja-JP" altLang="en-US" sz="1400" dirty="0"/>
              <a:t>を専門にテクニカルコンサルテーションをおこなってます </a:t>
            </a:r>
            <a:endParaRPr lang="en-US" altLang="ja-JP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+mn-ea"/>
              </a:rPr>
              <a:t>エイエヌエス・ソルブズ株式会社　取締役</a:t>
            </a:r>
            <a:r>
              <a:rPr lang="en-US" altLang="ja-JP" sz="1400" dirty="0">
                <a:latin typeface="+mn-ea"/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400" dirty="0"/>
              <a:t>NTT-AT</a:t>
            </a:r>
            <a:r>
              <a:rPr lang="ja-JP" altLang="en-US" sz="1400" dirty="0"/>
              <a:t>テクノコミュニケーションズ株式会社</a:t>
            </a:r>
            <a:r>
              <a:rPr lang="en-US" altLang="ja-JP" sz="1400" dirty="0"/>
              <a:t>(</a:t>
            </a:r>
            <a:r>
              <a:rPr lang="ja-JP" altLang="en-US" sz="1400" dirty="0"/>
              <a:t>課長代理</a:t>
            </a:r>
            <a:r>
              <a:rPr lang="en-US" altLang="ja-JP" sz="1400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1400" dirty="0"/>
              <a:t>ウインドリバー株式会社 テクニカルアカウントマネージャー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400" dirty="0"/>
              <a:t>Intel technical representative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1400" dirty="0"/>
              <a:t>イノテック株式会社</a:t>
            </a:r>
            <a:r>
              <a:rPr lang="en-US" altLang="ja-JP" sz="1400" dirty="0"/>
              <a:t>/</a:t>
            </a:r>
            <a:r>
              <a:rPr lang="ja-JP" altLang="en-US" sz="1400" dirty="0"/>
              <a:t>アイティアクセス株式会社 </a:t>
            </a:r>
            <a:r>
              <a:rPr lang="en-US" altLang="ja-JP" sz="1400" dirty="0"/>
              <a:t>(</a:t>
            </a:r>
            <a:r>
              <a:rPr lang="ja-JP" altLang="en-US" sz="1400" dirty="0"/>
              <a:t>シニアエンジニア</a:t>
            </a:r>
            <a:r>
              <a:rPr lang="en-US" altLang="ja-JP" sz="1400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1400" dirty="0"/>
              <a:t>株式会社パルテック </a:t>
            </a:r>
            <a:r>
              <a:rPr lang="en-US" altLang="ja-JP" sz="1400" dirty="0"/>
              <a:t>(</a:t>
            </a:r>
            <a:r>
              <a:rPr lang="ja-JP" altLang="en-US" sz="1400" dirty="0"/>
              <a:t>フィールドアプリケーションズエンジニア</a:t>
            </a:r>
            <a:r>
              <a:rPr lang="en-US" altLang="ja-JP" sz="1400" dirty="0"/>
              <a:t>) 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endParaRPr lang="en-US" altLang="ja-JP" sz="180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4E537F-1BBE-44C9-914B-A5AAFD00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908CE-B4F6-4BE4-9ECA-6F0D29D2F482}" type="slidenum">
              <a:rPr lang="ja-JP" altLang="en-US"/>
              <a:pPr/>
              <a:t>9</a:t>
            </a:fld>
            <a:endParaRPr lang="en-US" altLang="ja-JP"/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2F3A828-88C6-CAA5-B7E6-5ABABDB4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67" y="6172200"/>
            <a:ext cx="1842744" cy="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091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1103</TotalTime>
  <Words>1027</Words>
  <Application>Microsoft Office PowerPoint</Application>
  <PresentationFormat>On-screen Show (4:3)</PresentationFormat>
  <Paragraphs>150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Cataneo BT</vt:lpstr>
      <vt:lpstr>Estrangelo Edessa</vt:lpstr>
      <vt:lpstr>HGPｺﾞｼｯｸE</vt:lpstr>
      <vt:lpstr>HGSｺﾞｼｯｸM</vt:lpstr>
      <vt:lpstr>ＭＳ Ｐゴシック</vt:lpstr>
      <vt:lpstr>MS-Gothic</vt:lpstr>
      <vt:lpstr>Arial</vt:lpstr>
      <vt:lpstr>Book Antiqua</vt:lpstr>
      <vt:lpstr>Courier New</vt:lpstr>
      <vt:lpstr>Georgia</vt:lpstr>
      <vt:lpstr>Trebuchet MS</vt:lpstr>
      <vt:lpstr>Wingdings</vt:lpstr>
      <vt:lpstr>Wingdings 3</vt:lpstr>
      <vt:lpstr>Facet</vt:lpstr>
      <vt:lpstr>　</vt:lpstr>
      <vt:lpstr>会社概要</vt:lpstr>
      <vt:lpstr>事業内容:</vt:lpstr>
      <vt:lpstr>ArrowSim:</vt:lpstr>
      <vt:lpstr>ArrowLine:</vt:lpstr>
      <vt:lpstr>主なお客様</vt:lpstr>
      <vt:lpstr>役員略歴 ①:</vt:lpstr>
      <vt:lpstr>役員略歴 ②:</vt:lpstr>
      <vt:lpstr>役員略歴 ③:</vt:lpstr>
      <vt:lpstr>略歴 ④:</vt:lpstr>
    </vt:vector>
  </TitlesOfParts>
  <Company>Amit Thakur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Tracking System</dc:title>
  <dc:creator>Amit Thakur</dc:creator>
  <cp:lastModifiedBy>A Thakur</cp:lastModifiedBy>
  <cp:revision>256</cp:revision>
  <cp:lastPrinted>2023-05-10T05:00:29Z</cp:lastPrinted>
  <dcterms:created xsi:type="dcterms:W3CDTF">2008-02-24T01:41:17Z</dcterms:created>
  <dcterms:modified xsi:type="dcterms:W3CDTF">2024-09-05T12:56:49Z</dcterms:modified>
</cp:coreProperties>
</file>